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9" r:id="rId5"/>
    <p:sldId id="256" r:id="rId6"/>
    <p:sldId id="261" r:id="rId7"/>
    <p:sldId id="257" r:id="rId8"/>
    <p:sldId id="258" r:id="rId9"/>
    <p:sldId id="260" r:id="rId1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EB9D1-123D-465C-BABF-440B5846676D}" v="3734" dt="2024-07-10T07:27:45.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88" autoAdjust="0"/>
  </p:normalViewPr>
  <p:slideViewPr>
    <p:cSldViewPr snapToGrid="0">
      <p:cViewPr varScale="1">
        <p:scale>
          <a:sx n="47" d="100"/>
          <a:sy n="47" d="100"/>
        </p:scale>
        <p:origin x="44" y="132"/>
      </p:cViewPr>
      <p:guideLst/>
    </p:cSldViewPr>
  </p:slideViewPr>
  <p:outlineViewPr>
    <p:cViewPr>
      <p:scale>
        <a:sx n="33" d="100"/>
        <a:sy n="33" d="100"/>
      </p:scale>
      <p:origin x="0" y="0"/>
    </p:cViewPr>
  </p:outlineViewPr>
  <p:notesTextViewPr>
    <p:cViewPr>
      <p:scale>
        <a:sx n="1" d="1"/>
        <a:sy n="1" d="1"/>
      </p:scale>
      <p:origin x="0" y="-25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77B36-453B-4EC8-992F-DA14673BC1E9}" type="datetimeFigureOut">
              <a:rPr lang="da-DK" smtClean="0"/>
              <a:t>05-08-2024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01B71-6AA2-41ED-B204-28B250CC81AE}" type="slidenum">
              <a:rPr lang="da-DK" smtClean="0"/>
              <a:t>‹nr.›</a:t>
            </a:fld>
            <a:endParaRPr lang="da-DK"/>
          </a:p>
        </p:txBody>
      </p:sp>
    </p:spTree>
    <p:extLst>
      <p:ext uri="{BB962C8B-B14F-4D97-AF65-F5344CB8AC3E}">
        <p14:creationId xmlns:p14="http://schemas.microsoft.com/office/powerpoint/2010/main" val="1655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Akvarel af Otto Christian Henrik Rung (1902). Maleriet</a:t>
            </a:r>
            <a:r>
              <a:rPr lang="da-DK" baseline="0" dirty="0"/>
              <a:t> bruges også i selve undervisningsforløbet, hvor en gruppe analyserer det, så vi anbefaler at I ikke går i dybden med det i skolen forud for besøget. Men brug det gerne som illustration til læreroplæg om urbaniseringen og industrialiseringen og lav i stedet en fælles analyse af maleriet Bønder i hovedstaden på næste slide. </a:t>
            </a:r>
          </a:p>
        </p:txBody>
      </p:sp>
      <p:sp>
        <p:nvSpPr>
          <p:cNvPr id="4" name="Pladsholder til slidenummer 3"/>
          <p:cNvSpPr>
            <a:spLocks noGrp="1"/>
          </p:cNvSpPr>
          <p:nvPr>
            <p:ph type="sldNum" sz="quarter" idx="5"/>
          </p:nvPr>
        </p:nvSpPr>
        <p:spPr/>
        <p:txBody>
          <a:bodyPr/>
          <a:lstStyle/>
          <a:p>
            <a:fld id="{B1101B71-6AA2-41ED-B204-28B250CC81AE}" type="slidenum">
              <a:rPr lang="da-DK" smtClean="0"/>
              <a:t>1</a:t>
            </a:fld>
            <a:endParaRPr lang="da-DK"/>
          </a:p>
        </p:txBody>
      </p:sp>
    </p:spTree>
    <p:extLst>
      <p:ext uri="{BB962C8B-B14F-4D97-AF65-F5344CB8AC3E}">
        <p14:creationId xmlns:p14="http://schemas.microsoft.com/office/powerpoint/2010/main" val="195960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Bønder i hovedstaden (Erik Henningsen 1887) Brug maleriet til at åbne</a:t>
            </a:r>
            <a:r>
              <a:rPr lang="da-DK" baseline="0" dirty="0"/>
              <a:t> op for snakke om industrialisering, </a:t>
            </a:r>
            <a:r>
              <a:rPr lang="da-DK" dirty="0"/>
              <a:t>urbanisering, socialklasser i samfundet, forskellen på faglærte (bødkeren) og ufaglærte (bønderne) i</a:t>
            </a:r>
            <a:r>
              <a:rPr lang="da-DK" baseline="0" dirty="0"/>
              <a:t> slutningen af 1800-tallet. </a:t>
            </a:r>
            <a:br>
              <a:rPr lang="da-DK" baseline="0" dirty="0"/>
            </a:br>
            <a:r>
              <a:rPr lang="da-DK" baseline="0" dirty="0"/>
              <a:t>Der er forslag til spørgsmål til eleverne på næste slide. </a:t>
            </a:r>
            <a:endParaRPr lang="da-DK" dirty="0"/>
          </a:p>
        </p:txBody>
      </p:sp>
      <p:sp>
        <p:nvSpPr>
          <p:cNvPr id="4" name="Pladsholder til slidenummer 3"/>
          <p:cNvSpPr>
            <a:spLocks noGrp="1"/>
          </p:cNvSpPr>
          <p:nvPr>
            <p:ph type="sldNum" sz="quarter" idx="5"/>
          </p:nvPr>
        </p:nvSpPr>
        <p:spPr/>
        <p:txBody>
          <a:bodyPr/>
          <a:lstStyle/>
          <a:p>
            <a:fld id="{B1101B71-6AA2-41ED-B204-28B250CC81AE}" type="slidenum">
              <a:rPr lang="da-DK" smtClean="0"/>
              <a:t>2</a:t>
            </a:fld>
            <a:endParaRPr lang="da-DK"/>
          </a:p>
        </p:txBody>
      </p:sp>
    </p:spTree>
    <p:extLst>
      <p:ext uri="{BB962C8B-B14F-4D97-AF65-F5344CB8AC3E}">
        <p14:creationId xmlns:p14="http://schemas.microsoft.com/office/powerpoint/2010/main" val="321795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Maleriet kan bruges som visuel indgang til snak om klassesamfundets forskelle repræsenteret ved den nyankomne landarbejderfamilie i midten af maleriet og manden med den høje hat bagved fra borgerskabet. Bødkeren, der står med tønden til højre i forgrunden, er faglært modsat bønderne fra landet, der typisk vil være ufaglærte. </a:t>
            </a:r>
          </a:p>
          <a:p>
            <a:endParaRPr lang="da-DK" dirty="0"/>
          </a:p>
        </p:txBody>
      </p:sp>
      <p:sp>
        <p:nvSpPr>
          <p:cNvPr id="4" name="Pladsholder til slidenummer 3"/>
          <p:cNvSpPr>
            <a:spLocks noGrp="1"/>
          </p:cNvSpPr>
          <p:nvPr>
            <p:ph type="sldNum" sz="quarter" idx="5"/>
          </p:nvPr>
        </p:nvSpPr>
        <p:spPr/>
        <p:txBody>
          <a:bodyPr/>
          <a:lstStyle/>
          <a:p>
            <a:fld id="{B1101B71-6AA2-41ED-B204-28B250CC81AE}" type="slidenum">
              <a:rPr lang="da-DK" smtClean="0"/>
              <a:t>3</a:t>
            </a:fld>
            <a:endParaRPr lang="da-DK"/>
          </a:p>
        </p:txBody>
      </p:sp>
    </p:spTree>
    <p:extLst>
      <p:ext uri="{BB962C8B-B14F-4D97-AF65-F5344CB8AC3E}">
        <p14:creationId xmlns:p14="http://schemas.microsoft.com/office/powerpoint/2010/main" val="270288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Fra Burmeister</a:t>
            </a:r>
            <a:r>
              <a:rPr lang="da-DK" baseline="0" dirty="0"/>
              <a:t> &amp; Wains jernstøberi (P.S. Krøjer 1885) Maleriet er lavet på bestilling af virksomheden og forestiller jernstøbning (til bygning af dampdrevne jernskibe). B &amp; W blev en stor industriarbejdsplads og maleriet her er det første maleri af dansk industri lavet på bestilling. Brug det, som det passer ind for jer, fx til at snak om arbejdets karakter og arbejdsvilkår, stolthed og fremskridtstro i perioden. Manden med den høje hat i baggrunden er angiveligt fabrikslederen (arbejdsgiver) og manden med kasket og stav er formanden, altså arbejdernes leder. </a:t>
            </a:r>
          </a:p>
          <a:p>
            <a:r>
              <a:rPr lang="da-DK" baseline="0" dirty="0"/>
              <a:t>Læs mere om maleriet her: </a:t>
            </a:r>
          </a:p>
          <a:p>
            <a:r>
              <a:rPr lang="da-DK" baseline="0" dirty="0"/>
              <a:t>https://open.smk.dk/artwork/image/KMS3605 </a:t>
            </a:r>
            <a:br>
              <a:rPr lang="da-DK" baseline="0" dirty="0"/>
            </a:br>
            <a:r>
              <a:rPr lang="da-DK" baseline="0" dirty="0"/>
              <a:t>Sammenlign evt. med maleriet En såret arbejder af Erik Henningsen og snak om forskellene på fremstillingen af arbejderne og industrialiseringen. </a:t>
            </a:r>
            <a:br>
              <a:rPr lang="da-DK" baseline="0" dirty="0"/>
            </a:br>
            <a:endParaRPr lang="da-DK" dirty="0"/>
          </a:p>
        </p:txBody>
      </p:sp>
      <p:sp>
        <p:nvSpPr>
          <p:cNvPr id="4" name="Pladsholder til slidenummer 3"/>
          <p:cNvSpPr>
            <a:spLocks noGrp="1"/>
          </p:cNvSpPr>
          <p:nvPr>
            <p:ph type="sldNum" sz="quarter" idx="5"/>
          </p:nvPr>
        </p:nvSpPr>
        <p:spPr/>
        <p:txBody>
          <a:bodyPr/>
          <a:lstStyle/>
          <a:p>
            <a:fld id="{B1101B71-6AA2-41ED-B204-28B250CC81AE}" type="slidenum">
              <a:rPr lang="da-DK" smtClean="0"/>
              <a:t>4</a:t>
            </a:fld>
            <a:endParaRPr lang="da-DK"/>
          </a:p>
        </p:txBody>
      </p:sp>
    </p:spTree>
    <p:extLst>
      <p:ext uri="{BB962C8B-B14F-4D97-AF65-F5344CB8AC3E}">
        <p14:creationId xmlns:p14="http://schemas.microsoft.com/office/powerpoint/2010/main" val="283266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såret arbejder</a:t>
            </a:r>
            <a:r>
              <a:rPr lang="da-DK" baseline="0" dirty="0"/>
              <a:t>, Erik Henningsen (1885) Kan evt. bruges til sammenligning med P.S. </a:t>
            </a:r>
            <a:r>
              <a:rPr lang="da-DK" baseline="0" dirty="0" err="1"/>
              <a:t>Krøjers</a:t>
            </a:r>
            <a:r>
              <a:rPr lang="da-DK" baseline="0" dirty="0"/>
              <a:t> maleri af B &amp; W og kontrasten i de to fortællinger og fremstillinger af arbejdsforhold og arbejdere i perioden. Erik Henningsen var optaget af at sætte samfundsproblemer til debat gennem hans kunst. </a:t>
            </a:r>
            <a:endParaRPr lang="da-DK" dirty="0"/>
          </a:p>
        </p:txBody>
      </p:sp>
      <p:sp>
        <p:nvSpPr>
          <p:cNvPr id="4" name="Pladsholder til slidenummer 3"/>
          <p:cNvSpPr>
            <a:spLocks noGrp="1"/>
          </p:cNvSpPr>
          <p:nvPr>
            <p:ph type="sldNum" sz="quarter" idx="5"/>
          </p:nvPr>
        </p:nvSpPr>
        <p:spPr/>
        <p:txBody>
          <a:bodyPr/>
          <a:lstStyle/>
          <a:p>
            <a:fld id="{B1101B71-6AA2-41ED-B204-28B250CC81AE}" type="slidenum">
              <a:rPr lang="da-DK" smtClean="0"/>
              <a:t>5</a:t>
            </a:fld>
            <a:endParaRPr lang="da-DK"/>
          </a:p>
        </p:txBody>
      </p:sp>
    </p:spTree>
    <p:extLst>
      <p:ext uri="{BB962C8B-B14F-4D97-AF65-F5344CB8AC3E}">
        <p14:creationId xmlns:p14="http://schemas.microsoft.com/office/powerpoint/2010/main" val="880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Foto af arbejderne på</a:t>
            </a:r>
            <a:r>
              <a:rPr lang="da-DK" baseline="0" dirty="0"/>
              <a:t> Bruuns </a:t>
            </a:r>
            <a:r>
              <a:rPr lang="da-DK" baseline="0" dirty="0" err="1"/>
              <a:t>tobakfabrik</a:t>
            </a:r>
            <a:r>
              <a:rPr lang="da-DK" baseline="0" dirty="0"/>
              <a:t> i Kolding 1894. </a:t>
            </a:r>
            <a:br>
              <a:rPr lang="da-DK" baseline="0" dirty="0"/>
            </a:br>
            <a:br>
              <a:rPr lang="da-DK" baseline="0" dirty="0"/>
            </a:br>
            <a:r>
              <a:rPr lang="da-DK" baseline="0" dirty="0"/>
              <a:t>Kan bruges til snak om, hvem arbejderne er under industrialiseringen og få ansigter på disse, ligesom fotoet viser lønhierarkiet blandt dem. </a:t>
            </a:r>
            <a:br>
              <a:rPr lang="da-DK" baseline="0" dirty="0"/>
            </a:br>
            <a:r>
              <a:rPr lang="da-DK" baseline="0" dirty="0"/>
              <a:t>Arbejderne er størstedelen af befolkningen og mennesker i alle aldre. Fælles for dem er, at de arbejder med deres hænder og sælger deres arbejdstid for løn, som generelt er lav, men afhænger af alder, køn, uddannelse og arbejdets karakter. </a:t>
            </a:r>
            <a:br>
              <a:rPr lang="da-DK" baseline="0" dirty="0"/>
            </a:br>
            <a:r>
              <a:rPr lang="da-DK" baseline="0" dirty="0"/>
              <a:t> </a:t>
            </a:r>
            <a:br>
              <a:rPr lang="da-DK" baseline="0" dirty="0"/>
            </a:br>
            <a:r>
              <a:rPr lang="da-DK" baseline="0" dirty="0"/>
              <a:t>Børnene er nederst i lønhierarkiet, dernæst kvinderne (bl.a. ud fra argument om at de ikke var forsørgere), så ufaglærte mandlige arbejdere og faglærte mandlige arbejdere, som de højest lønnede. At være tobaksarbejder var også et fag, og dermed en forskel i lønnen blandt de faglærte og ufaglærte arbejdere på fabrikkerne. </a:t>
            </a:r>
          </a:p>
          <a:p>
            <a:endParaRPr lang="da-DK" baseline="0" dirty="0"/>
          </a:p>
          <a:p>
            <a:r>
              <a:rPr lang="da-DK" baseline="0" dirty="0"/>
              <a:t>Andet baggrundsviden: </a:t>
            </a:r>
          </a:p>
          <a:p>
            <a:r>
              <a:rPr lang="da-DK" baseline="0" dirty="0"/>
              <a:t>Cigarmagerne var de første i Danmark til at slutte sig sammen og stifte en fagforening, Enigheden i 1871. På tobaksfabrikker var arbejdsforholdene mere rolige og stille i sammenligning med en larmende fabrik eller en varmt jernstøberi. Her havde arbejderne mulighed for at snakke med hinanden i løbet af dagen om deres arbejdsforhold og det var nemmere at være enige om at stifte en fagforening end et sted, hvor man knapt kunne tale sammen i løbet af arbejdsdagen. Enigheden var de første år en fagforening for de mandlige tobaksarbejdere og inkluderede senere også de kvindelige.</a:t>
            </a:r>
            <a:endParaRPr lang="da-DK" dirty="0"/>
          </a:p>
        </p:txBody>
      </p:sp>
      <p:sp>
        <p:nvSpPr>
          <p:cNvPr id="4" name="Pladsholder til slidenummer 3"/>
          <p:cNvSpPr>
            <a:spLocks noGrp="1"/>
          </p:cNvSpPr>
          <p:nvPr>
            <p:ph type="sldNum" sz="quarter" idx="5"/>
          </p:nvPr>
        </p:nvSpPr>
        <p:spPr/>
        <p:txBody>
          <a:bodyPr/>
          <a:lstStyle/>
          <a:p>
            <a:fld id="{B1101B71-6AA2-41ED-B204-28B250CC81AE}" type="slidenum">
              <a:rPr lang="da-DK" smtClean="0"/>
              <a:t>6</a:t>
            </a:fld>
            <a:endParaRPr lang="da-DK"/>
          </a:p>
        </p:txBody>
      </p:sp>
    </p:spTree>
    <p:extLst>
      <p:ext uri="{BB962C8B-B14F-4D97-AF65-F5344CB8AC3E}">
        <p14:creationId xmlns:p14="http://schemas.microsoft.com/office/powerpoint/2010/main" val="1286388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B8A10-F53A-4892-8AAA-0FAB4F1CD00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5B3B5CE-C79A-4727-9650-7BD25B223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FE86EB4-639E-491B-AFAF-6738CD371F83}"/>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5" name="Pladsholder til sidefod 4">
            <a:extLst>
              <a:ext uri="{FF2B5EF4-FFF2-40B4-BE49-F238E27FC236}">
                <a16:creationId xmlns:a16="http://schemas.microsoft.com/office/drawing/2014/main" id="{8335E256-42BA-48D3-B8DF-B5FE28E9724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C02F481-814D-4991-B4B4-52052CDB3FE7}"/>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208285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72273-6131-4DBB-937C-6F2B0A52288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482DFA1-8D4F-4588-947D-D4EC1E11E49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6DBA237-C05B-4499-BADF-0192E6417C66}"/>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5" name="Pladsholder til sidefod 4">
            <a:extLst>
              <a:ext uri="{FF2B5EF4-FFF2-40B4-BE49-F238E27FC236}">
                <a16:creationId xmlns:a16="http://schemas.microsoft.com/office/drawing/2014/main" id="{56041C72-2156-43E5-BAB6-01954C594A2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D773947-06C7-411F-9EBB-70A92B60EA80}"/>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61810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43697FD-7D44-4F15-8C4C-891DB9A155F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4267436-3E43-46A1-81CF-AC1EC42CB631}"/>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462ABC-A8BA-4C19-BB07-B1C75F4ACB29}"/>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5" name="Pladsholder til sidefod 4">
            <a:extLst>
              <a:ext uri="{FF2B5EF4-FFF2-40B4-BE49-F238E27FC236}">
                <a16:creationId xmlns:a16="http://schemas.microsoft.com/office/drawing/2014/main" id="{89EEE3B0-DFD1-472A-9D87-6734F6057D7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A5F9B7-3EA1-4D59-9245-C0328E9A5611}"/>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283397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EE2A0-86E1-4CCB-9E16-C342335B64F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3B13DC3-4BE9-44A1-BA39-2AE5453A107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96D6C92-81B2-4685-8FB0-E37B256B5ABB}"/>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5" name="Pladsholder til sidefod 4">
            <a:extLst>
              <a:ext uri="{FF2B5EF4-FFF2-40B4-BE49-F238E27FC236}">
                <a16:creationId xmlns:a16="http://schemas.microsoft.com/office/drawing/2014/main" id="{ACF68BA8-B634-428B-B566-B6F81704ED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28CA5F-2DAA-417A-B76A-852C350C44B7}"/>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116545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2CBE4-1C6D-4131-81D4-F4E8AEDA1AD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E75D259-5955-4B5D-AAE1-4293942286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3CFD86E-A55E-4F4D-A9A2-AAF8DD1E00B6}"/>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5" name="Pladsholder til sidefod 4">
            <a:extLst>
              <a:ext uri="{FF2B5EF4-FFF2-40B4-BE49-F238E27FC236}">
                <a16:creationId xmlns:a16="http://schemas.microsoft.com/office/drawing/2014/main" id="{67535BD4-35AE-4781-96F8-DBF6045B79A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39C891-5365-4375-B84F-0F507A979372}"/>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368313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CBF6AF-1FAC-426B-BEC5-77119B372BA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7421D41-F48F-47A5-9DC9-BA781F3F0C0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07BF3B2-C1DB-4B78-B487-FA5D807A2E56}"/>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2A5B419-D77E-4776-892D-19C9C4FB0B50}"/>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6" name="Pladsholder til sidefod 5">
            <a:extLst>
              <a:ext uri="{FF2B5EF4-FFF2-40B4-BE49-F238E27FC236}">
                <a16:creationId xmlns:a16="http://schemas.microsoft.com/office/drawing/2014/main" id="{639452A6-FD1D-4C5D-AC81-639DCC8B164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3767202-E443-4E22-AA8D-B6484F16DEC8}"/>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284614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C3FC4-C103-4FE3-BBC4-0198F4DE1F8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8A14886-3663-4F12-9759-0EF60970A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CDC9976-9F20-4FA5-A5AD-E21528415F3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C94AF192-DBC4-490D-81BF-393F8749F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89BF114-2174-403D-A18B-ABCF3B24BCC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33A07DD-6998-4B38-9B25-EA973CE4F872}"/>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8" name="Pladsholder til sidefod 7">
            <a:extLst>
              <a:ext uri="{FF2B5EF4-FFF2-40B4-BE49-F238E27FC236}">
                <a16:creationId xmlns:a16="http://schemas.microsoft.com/office/drawing/2014/main" id="{D46B59A8-0898-4F23-AE07-0340EB0C948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CCE59F6-52FC-4F15-A205-425A94937DA4}"/>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409748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527F6-7C09-43F7-93AB-6031D96287F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E313B4D-38F5-4DD8-AFB8-B8108602D78D}"/>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4" name="Pladsholder til sidefod 3">
            <a:extLst>
              <a:ext uri="{FF2B5EF4-FFF2-40B4-BE49-F238E27FC236}">
                <a16:creationId xmlns:a16="http://schemas.microsoft.com/office/drawing/2014/main" id="{A107C635-FE7A-4DB5-BB7D-3969C47BB8A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12BE79E-2A6B-4FD1-A41D-67D54F111EA9}"/>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312634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E0A6638-ACB0-4C07-9261-325C396B8F85}"/>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3" name="Pladsholder til sidefod 2">
            <a:extLst>
              <a:ext uri="{FF2B5EF4-FFF2-40B4-BE49-F238E27FC236}">
                <a16:creationId xmlns:a16="http://schemas.microsoft.com/office/drawing/2014/main" id="{B2BD1709-B1D1-4676-ACA8-C4BB6CD92DC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650496B-25F9-405F-9936-69DF36D5FA64}"/>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259349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1C31C-A06E-40D7-AA70-BDBBD3AFE33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F1705CB-B2FC-4610-B980-3297541C27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43FFDEE-4889-4923-89F8-CF465FBC7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806A77D-93F6-4338-BA56-E44FE0ADF0C2}"/>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6" name="Pladsholder til sidefod 5">
            <a:extLst>
              <a:ext uri="{FF2B5EF4-FFF2-40B4-BE49-F238E27FC236}">
                <a16:creationId xmlns:a16="http://schemas.microsoft.com/office/drawing/2014/main" id="{20133A5E-AFC4-49EE-8C6D-45C7D3CF722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7376653-07FE-4EAB-BF20-592F28B263C7}"/>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3874718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649EB-9F61-4970-B83B-F86B4E83E82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0438D64-3F71-4B12-8DAF-80DA6CAA84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EF0ECC3-AB61-4BD2-BCD6-D609CF830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02E57AE-D131-4659-9784-F7D6C8A677C3}"/>
              </a:ext>
            </a:extLst>
          </p:cNvPr>
          <p:cNvSpPr>
            <a:spLocks noGrp="1"/>
          </p:cNvSpPr>
          <p:nvPr>
            <p:ph type="dt" sz="half" idx="10"/>
          </p:nvPr>
        </p:nvSpPr>
        <p:spPr/>
        <p:txBody>
          <a:bodyPr/>
          <a:lstStyle/>
          <a:p>
            <a:fld id="{03BAC19D-C989-498C-869C-36ADB6000E3F}" type="datetimeFigureOut">
              <a:rPr lang="da-DK" smtClean="0"/>
              <a:t>05-08-2024</a:t>
            </a:fld>
            <a:endParaRPr lang="da-DK"/>
          </a:p>
        </p:txBody>
      </p:sp>
      <p:sp>
        <p:nvSpPr>
          <p:cNvPr id="6" name="Pladsholder til sidefod 5">
            <a:extLst>
              <a:ext uri="{FF2B5EF4-FFF2-40B4-BE49-F238E27FC236}">
                <a16:creationId xmlns:a16="http://schemas.microsoft.com/office/drawing/2014/main" id="{D597EA7E-DA8A-4908-B77B-46ADCBFD732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DB6BA77-1BC8-4A2C-93EC-2DF1B4D6D603}"/>
              </a:ext>
            </a:extLst>
          </p:cNvPr>
          <p:cNvSpPr>
            <a:spLocks noGrp="1"/>
          </p:cNvSpPr>
          <p:nvPr>
            <p:ph type="sldNum" sz="quarter" idx="12"/>
          </p:nvPr>
        </p:nvSpPr>
        <p:spPr/>
        <p:txBody>
          <a:bodyPr/>
          <a:lstStyle/>
          <a:p>
            <a:fld id="{C273DF85-39B6-4BF1-A5A5-346C3C1E18B4}" type="slidenum">
              <a:rPr lang="da-DK" smtClean="0"/>
              <a:t>‹nr.›</a:t>
            </a:fld>
            <a:endParaRPr lang="da-DK"/>
          </a:p>
        </p:txBody>
      </p:sp>
    </p:spTree>
    <p:extLst>
      <p:ext uri="{BB962C8B-B14F-4D97-AF65-F5344CB8AC3E}">
        <p14:creationId xmlns:p14="http://schemas.microsoft.com/office/powerpoint/2010/main" val="282298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6A2E887-AC79-492B-BE82-D5D80CC7D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6A43C9D-84BB-45A3-B77D-BE918F1ED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550028-82E4-49A5-8C8C-BE583CECC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AC19D-C989-498C-869C-36ADB6000E3F}" type="datetimeFigureOut">
              <a:rPr lang="da-DK" smtClean="0"/>
              <a:t>05-08-2024</a:t>
            </a:fld>
            <a:endParaRPr lang="da-DK"/>
          </a:p>
        </p:txBody>
      </p:sp>
      <p:sp>
        <p:nvSpPr>
          <p:cNvPr id="5" name="Pladsholder til sidefod 4">
            <a:extLst>
              <a:ext uri="{FF2B5EF4-FFF2-40B4-BE49-F238E27FC236}">
                <a16:creationId xmlns:a16="http://schemas.microsoft.com/office/drawing/2014/main" id="{24418DC1-EDE0-4DA1-81D3-73222A70CE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91D4288B-D2FB-4CC4-A2E3-18B88303B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3DF85-39B6-4BF1-A5A5-346C3C1E18B4}" type="slidenum">
              <a:rPr lang="da-DK" smtClean="0"/>
              <a:t>‹nr.›</a:t>
            </a:fld>
            <a:endParaRPr lang="da-DK"/>
          </a:p>
        </p:txBody>
      </p:sp>
    </p:spTree>
    <p:extLst>
      <p:ext uri="{BB962C8B-B14F-4D97-AF65-F5344CB8AC3E}">
        <p14:creationId xmlns:p14="http://schemas.microsoft.com/office/powerpoint/2010/main" val="3131893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9D5C2-A67F-4D4F-B0CD-A58FB329B357}"/>
              </a:ext>
            </a:extLst>
          </p:cNvPr>
          <p:cNvSpPr>
            <a:spLocks noGrp="1"/>
          </p:cNvSpPr>
          <p:nvPr>
            <p:ph type="title"/>
          </p:nvPr>
        </p:nvSpPr>
        <p:spPr/>
        <p:txBody>
          <a:bodyPr/>
          <a:lstStyle/>
          <a:p>
            <a:endParaRPr lang="da-DK" dirty="0"/>
          </a:p>
        </p:txBody>
      </p:sp>
      <p:pic>
        <p:nvPicPr>
          <p:cNvPr id="11" name="Pladsholder til indhold 10" descr="Et billede, der indeholder maleri, tegning, Billedkunst, kunst&#10;&#10;Automatisk genereret beskrivelse">
            <a:extLst>
              <a:ext uri="{FF2B5EF4-FFF2-40B4-BE49-F238E27FC236}">
                <a16:creationId xmlns:a16="http://schemas.microsoft.com/office/drawing/2014/main" id="{962388A6-A965-431B-8867-6BCC0CD7D9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478" t="1295" r="6258"/>
          <a:stretch/>
        </p:blipFill>
        <p:spPr>
          <a:xfrm rot="10800000">
            <a:off x="1417980" y="0"/>
            <a:ext cx="8269357" cy="6858000"/>
          </a:xfrm>
        </p:spPr>
      </p:pic>
    </p:spTree>
    <p:extLst>
      <p:ext uri="{BB962C8B-B14F-4D97-AF65-F5344CB8AC3E}">
        <p14:creationId xmlns:p14="http://schemas.microsoft.com/office/powerpoint/2010/main" val="52290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32E0E-B2CF-4098-AF31-E20AF9D7928F}"/>
              </a:ext>
            </a:extLst>
          </p:cNvPr>
          <p:cNvSpPr>
            <a:spLocks noGrp="1"/>
          </p:cNvSpPr>
          <p:nvPr>
            <p:ph type="ctrTitle"/>
          </p:nvPr>
        </p:nvSpPr>
        <p:spPr/>
        <p:txBody>
          <a:bodyPr/>
          <a:lstStyle/>
          <a:p>
            <a:endParaRPr lang="da-DK" dirty="0"/>
          </a:p>
        </p:txBody>
      </p:sp>
      <p:sp>
        <p:nvSpPr>
          <p:cNvPr id="3" name="Undertitel 2">
            <a:extLst>
              <a:ext uri="{FF2B5EF4-FFF2-40B4-BE49-F238E27FC236}">
                <a16:creationId xmlns:a16="http://schemas.microsoft.com/office/drawing/2014/main" id="{711641F9-EEF3-4489-89C7-D48488AEF4B0}"/>
              </a:ext>
            </a:extLst>
          </p:cNvPr>
          <p:cNvSpPr>
            <a:spLocks noGrp="1"/>
          </p:cNvSpPr>
          <p:nvPr>
            <p:ph type="subTitle" idx="1"/>
          </p:nvPr>
        </p:nvSpPr>
        <p:spPr/>
        <p:txBody>
          <a:bodyPr/>
          <a:lstStyle/>
          <a:p>
            <a:endParaRPr lang="da-DK"/>
          </a:p>
        </p:txBody>
      </p:sp>
      <p:pic>
        <p:nvPicPr>
          <p:cNvPr id="5" name="Billede 4" descr="Et billede, der indeholder maleri, bygning, tøj, udendørs&#10;&#10;Automatisk genereret beskrivelse">
            <a:extLst>
              <a:ext uri="{FF2B5EF4-FFF2-40B4-BE49-F238E27FC236}">
                <a16:creationId xmlns:a16="http://schemas.microsoft.com/office/drawing/2014/main" id="{6DC9C719-4547-4A97-9AA2-57AC2D94D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354" y="-18000"/>
            <a:ext cx="10343292" cy="6876000"/>
          </a:xfrm>
          <a:prstGeom prst="rect">
            <a:avLst/>
          </a:prstGeom>
        </p:spPr>
      </p:pic>
    </p:spTree>
    <p:extLst>
      <p:ext uri="{BB962C8B-B14F-4D97-AF65-F5344CB8AC3E}">
        <p14:creationId xmlns:p14="http://schemas.microsoft.com/office/powerpoint/2010/main" val="2877832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ABBA6-D39F-4E34-A549-A52CDD84ECDE}"/>
              </a:ext>
            </a:extLst>
          </p:cNvPr>
          <p:cNvSpPr>
            <a:spLocks noGrp="1"/>
          </p:cNvSpPr>
          <p:nvPr>
            <p:ph type="title"/>
          </p:nvPr>
        </p:nvSpPr>
        <p:spPr/>
        <p:txBody>
          <a:bodyPr/>
          <a:lstStyle/>
          <a:p>
            <a:r>
              <a:rPr lang="da-DK" dirty="0"/>
              <a:t>Bønder i hovedstaden</a:t>
            </a:r>
          </a:p>
        </p:txBody>
      </p:sp>
      <p:sp>
        <p:nvSpPr>
          <p:cNvPr id="3" name="Pladsholder til indhold 2">
            <a:extLst>
              <a:ext uri="{FF2B5EF4-FFF2-40B4-BE49-F238E27FC236}">
                <a16:creationId xmlns:a16="http://schemas.microsoft.com/office/drawing/2014/main" id="{CF75D952-6C11-4369-8105-C955461ACDB6}"/>
              </a:ext>
            </a:extLst>
          </p:cNvPr>
          <p:cNvSpPr>
            <a:spLocks noGrp="1"/>
          </p:cNvSpPr>
          <p:nvPr>
            <p:ph idx="1"/>
          </p:nvPr>
        </p:nvSpPr>
        <p:spPr/>
        <p:txBody>
          <a:bodyPr>
            <a:normAutofit fontScale="92500" lnSpcReduction="10000"/>
          </a:bodyPr>
          <a:lstStyle/>
          <a:p>
            <a:r>
              <a:rPr lang="da-DK" dirty="0"/>
              <a:t>Hvad forestiller maleriet? </a:t>
            </a:r>
            <a:br>
              <a:rPr lang="da-DK" dirty="0"/>
            </a:br>
            <a:r>
              <a:rPr lang="da-DK" dirty="0"/>
              <a:t>Fortæl for hinanden, hvad I umiddelbart lægger mærke til. </a:t>
            </a:r>
          </a:p>
          <a:p>
            <a:r>
              <a:rPr lang="da-DK" dirty="0"/>
              <a:t>Hvem er personerne i midten af billedet mon? </a:t>
            </a:r>
            <a:br>
              <a:rPr lang="da-DK" dirty="0"/>
            </a:br>
            <a:r>
              <a:rPr lang="da-DK" dirty="0"/>
              <a:t>Hvor kommer de fra? </a:t>
            </a:r>
            <a:br>
              <a:rPr lang="da-DK" dirty="0"/>
            </a:br>
            <a:r>
              <a:rPr lang="da-DK" dirty="0"/>
              <a:t>Hvor er de på vej hen? </a:t>
            </a:r>
            <a:br>
              <a:rPr lang="da-DK" dirty="0"/>
            </a:br>
            <a:r>
              <a:rPr lang="da-DK" dirty="0"/>
              <a:t>Hvad har de mon i deres kiste? </a:t>
            </a:r>
            <a:br>
              <a:rPr lang="da-DK" dirty="0"/>
            </a:br>
            <a:r>
              <a:rPr lang="da-DK" dirty="0"/>
              <a:t>Hvad tror I de taler med politimanden om?</a:t>
            </a:r>
          </a:p>
          <a:p>
            <a:r>
              <a:rPr lang="da-DK" dirty="0"/>
              <a:t>Hvem er de andre personer på billedet? </a:t>
            </a:r>
            <a:br>
              <a:rPr lang="da-DK" dirty="0"/>
            </a:br>
            <a:r>
              <a:rPr lang="da-DK" dirty="0"/>
              <a:t>Hvilke forskelle er mellem de fire personer i midten af maleriet og de andre personer? Hvordan kan I se det? </a:t>
            </a:r>
            <a:br>
              <a:rPr lang="da-DK" dirty="0"/>
            </a:br>
            <a:r>
              <a:rPr lang="da-DK" dirty="0"/>
              <a:t>Hvad tror I manden med tønden tænker, når han kigger mod de nyankomne? Hvorfor? </a:t>
            </a:r>
          </a:p>
        </p:txBody>
      </p:sp>
    </p:spTree>
    <p:extLst>
      <p:ext uri="{BB962C8B-B14F-4D97-AF65-F5344CB8AC3E}">
        <p14:creationId xmlns:p14="http://schemas.microsoft.com/office/powerpoint/2010/main" val="2988284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35B53-1D63-47E7-8A98-8AF3567C8DA4}"/>
              </a:ext>
            </a:extLst>
          </p:cNvPr>
          <p:cNvSpPr>
            <a:spLocks noGrp="1"/>
          </p:cNvSpPr>
          <p:nvPr>
            <p:ph type="title"/>
          </p:nvPr>
        </p:nvSpPr>
        <p:spPr/>
        <p:txBody>
          <a:bodyPr/>
          <a:lstStyle/>
          <a:p>
            <a:endParaRPr lang="da-DK" dirty="0"/>
          </a:p>
        </p:txBody>
      </p:sp>
      <p:pic>
        <p:nvPicPr>
          <p:cNvPr id="5" name="Pladsholder til indhold 4" descr="Et billede, der indeholder maleri, kunst, person, menneske&#10;&#10;Automatisk genereret beskrivelse">
            <a:extLst>
              <a:ext uri="{FF2B5EF4-FFF2-40B4-BE49-F238E27FC236}">
                <a16:creationId xmlns:a16="http://schemas.microsoft.com/office/drawing/2014/main" id="{FC377997-B58D-401E-97C8-326612CFA5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2324" y="-18000"/>
            <a:ext cx="9407351" cy="6876000"/>
          </a:xfrm>
        </p:spPr>
      </p:pic>
    </p:spTree>
    <p:extLst>
      <p:ext uri="{BB962C8B-B14F-4D97-AF65-F5344CB8AC3E}">
        <p14:creationId xmlns:p14="http://schemas.microsoft.com/office/powerpoint/2010/main" val="1525266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83531-5B70-4E66-B9C3-D54BBBC95F1C}"/>
              </a:ext>
            </a:extLst>
          </p:cNvPr>
          <p:cNvSpPr>
            <a:spLocks noGrp="1"/>
          </p:cNvSpPr>
          <p:nvPr>
            <p:ph type="title"/>
          </p:nvPr>
        </p:nvSpPr>
        <p:spPr/>
        <p:txBody>
          <a:bodyPr/>
          <a:lstStyle/>
          <a:p>
            <a:endParaRPr lang="da-DK" dirty="0"/>
          </a:p>
        </p:txBody>
      </p:sp>
      <p:pic>
        <p:nvPicPr>
          <p:cNvPr id="5" name="Pladsholder til indhold 4" descr="Et billede, der indeholder tøj, maleri, person, menneske&#10;&#10;Automatisk genereret beskrivelse">
            <a:extLst>
              <a:ext uri="{FF2B5EF4-FFF2-40B4-BE49-F238E27FC236}">
                <a16:creationId xmlns:a16="http://schemas.microsoft.com/office/drawing/2014/main" id="{DC2EC44A-6D6E-451D-A272-369514BFF1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7957" y="-18000"/>
            <a:ext cx="9732362" cy="6876000"/>
          </a:xfrm>
        </p:spPr>
      </p:pic>
    </p:spTree>
    <p:extLst>
      <p:ext uri="{BB962C8B-B14F-4D97-AF65-F5344CB8AC3E}">
        <p14:creationId xmlns:p14="http://schemas.microsoft.com/office/powerpoint/2010/main" val="1298209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FBF27-9C46-494B-A854-5443029EB1B4}"/>
              </a:ext>
            </a:extLst>
          </p:cNvPr>
          <p:cNvSpPr>
            <a:spLocks noGrp="1"/>
          </p:cNvSpPr>
          <p:nvPr>
            <p:ph type="title"/>
          </p:nvPr>
        </p:nvSpPr>
        <p:spPr/>
        <p:txBody>
          <a:bodyPr/>
          <a:lstStyle/>
          <a:p>
            <a:endParaRPr lang="da-DK" dirty="0"/>
          </a:p>
        </p:txBody>
      </p:sp>
      <p:pic>
        <p:nvPicPr>
          <p:cNvPr id="5" name="Pladsholder til indhold 4" descr="Et billede, der indeholder bygning, tøj, udendørs, person&#10;&#10;Automatisk genereret beskrivelse">
            <a:extLst>
              <a:ext uri="{FF2B5EF4-FFF2-40B4-BE49-F238E27FC236}">
                <a16:creationId xmlns:a16="http://schemas.microsoft.com/office/drawing/2014/main" id="{11A1A122-AFFD-4629-BD13-F36D3A239C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3134" y="0"/>
            <a:ext cx="9225732" cy="6876000"/>
          </a:xfrm>
        </p:spPr>
      </p:pic>
    </p:spTree>
    <p:extLst>
      <p:ext uri="{BB962C8B-B14F-4D97-AF65-F5344CB8AC3E}">
        <p14:creationId xmlns:p14="http://schemas.microsoft.com/office/powerpoint/2010/main" val="208871000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DDFAAA572E2C04488A1D0E226A1087A" ma:contentTypeVersion="21" ma:contentTypeDescription="Opret et nyt dokument." ma:contentTypeScope="" ma:versionID="da858be5834a98e48236a19210447415">
  <xsd:schema xmlns:xsd="http://www.w3.org/2001/XMLSchema" xmlns:xs="http://www.w3.org/2001/XMLSchema" xmlns:p="http://schemas.microsoft.com/office/2006/metadata/properties" xmlns:ns1="http://schemas.microsoft.com/sharepoint/v3" xmlns:ns2="41892407-d01b-4374-b021-caefe47dd779" xmlns:ns3="0b0f0ece-f437-4c32-b8b5-7f15e10bb83a" targetNamespace="http://schemas.microsoft.com/office/2006/metadata/properties" ma:root="true" ma:fieldsID="f3c219d167c72bd5f217e4f7d031233d" ns1:_="" ns2:_="" ns3:_="">
    <xsd:import namespace="http://schemas.microsoft.com/sharepoint/v3"/>
    <xsd:import namespace="41892407-d01b-4374-b021-caefe47dd779"/>
    <xsd:import namespace="0b0f0ece-f437-4c32-b8b5-7f15e10bb8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Egenskaber for Unified Compliance Policy" ma:hidden="true" ma:internalName="_ip_UnifiedCompliancePolicyProperties">
      <xsd:simpleType>
        <xsd:restriction base="dms:Note"/>
      </xsd:simpleType>
    </xsd:element>
    <xsd:element name="_ip_UnifiedCompliancePolicyUIAction" ma:index="28"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892407-d01b-4374-b021-caefe47dd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d26bf398-b9c3-4168-aef5-cda9d1dbf2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0f0ece-f437-4c32-b8b5-7f15e10bb83a"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1b656a0e-bb96-4f24-b0ad-6de44f675eac}" ma:internalName="TaxCatchAll" ma:showField="CatchAllData" ma:web="0b0f0ece-f437-4c32-b8b5-7f15e10bb8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0f0ece-f437-4c32-b8b5-7f15e10bb83a" xsi:nil="true"/>
    <lcf76f155ced4ddcb4097134ff3c332f xmlns="41892407-d01b-4374-b021-caefe47dd779">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6649A79-9EE5-49E9-80E2-2E19E92F5680}"/>
</file>

<file path=customXml/itemProps2.xml><?xml version="1.0" encoding="utf-8"?>
<ds:datastoreItem xmlns:ds="http://schemas.openxmlformats.org/officeDocument/2006/customXml" ds:itemID="{5865888C-A629-4C92-9BE8-3C3F58A4E8D6}">
  <ds:schemaRefs>
    <ds:schemaRef ds:uri="http://schemas.microsoft.com/sharepoint/v3/contenttype/forms"/>
  </ds:schemaRefs>
</ds:datastoreItem>
</file>

<file path=customXml/itemProps3.xml><?xml version="1.0" encoding="utf-8"?>
<ds:datastoreItem xmlns:ds="http://schemas.openxmlformats.org/officeDocument/2006/customXml" ds:itemID="{2AA25C7F-52F5-45C2-B030-233BF0FF30C6}">
  <ds:schemaRefs>
    <ds:schemaRef ds:uri="http://schemas.microsoft.com/office/2006/metadata/properties"/>
    <ds:schemaRef ds:uri="http://schemas.microsoft.com/office/infopath/2007/PartnerControls"/>
    <ds:schemaRef ds:uri="986d4303-d093-4b28-a527-f4a3c27b104d"/>
    <ds:schemaRef ds:uri="ef432cef-2cd7-465b-9490-aa3d9e1a94fc"/>
  </ds:schemaRefs>
</ds:datastoreItem>
</file>

<file path=docProps/app.xml><?xml version="1.0" encoding="utf-8"?>
<Properties xmlns="http://schemas.openxmlformats.org/officeDocument/2006/extended-properties" xmlns:vt="http://schemas.openxmlformats.org/officeDocument/2006/docPropsVTypes">
  <TotalTime>13133</TotalTime>
  <Words>740</Words>
  <Application>Microsoft Office PowerPoint</Application>
  <PresentationFormat>Widescreen</PresentationFormat>
  <Paragraphs>21</Paragraphs>
  <Slides>6</Slides>
  <Notes>6</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6</vt:i4>
      </vt:variant>
    </vt:vector>
  </HeadingPairs>
  <TitlesOfParts>
    <vt:vector size="10" baseType="lpstr">
      <vt:lpstr>Arial</vt:lpstr>
      <vt:lpstr>Calibri</vt:lpstr>
      <vt:lpstr>Calibri Light</vt:lpstr>
      <vt:lpstr>Office-tema</vt:lpstr>
      <vt:lpstr>PowerPoint-præsentation</vt:lpstr>
      <vt:lpstr>PowerPoint-præsentation</vt:lpstr>
      <vt:lpstr>Bønder i hovedstaden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Galit Peleg</dc:creator>
  <cp:lastModifiedBy>Galit Peleg</cp:lastModifiedBy>
  <cp:revision>3</cp:revision>
  <dcterms:created xsi:type="dcterms:W3CDTF">2024-07-09T12:33:19Z</dcterms:created>
  <dcterms:modified xsi:type="dcterms:W3CDTF">2024-08-14T13:27:04Z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0x0101002DDFAAA572E2C04488A1D0E226A1087A</vt:lpwstr>
  </property>
  <property fmtid="{D5CDD505-2E9C-101B-9397-08002B2CF9AE}" pid="3" name="MediaServiceImageTags">
    <vt:lpwstr/>
  </property>
</Properties>
</file>